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2160">
          <p15:clr>
            <a:srgbClr val="A4A3A4"/>
          </p15:clr>
        </p15:guide>
        <p15:guide id="5" orient="horz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66FF"/>
    <a:srgbClr val="453E30"/>
    <a:srgbClr val="F08200"/>
    <a:srgbClr val="FFF2C1"/>
    <a:srgbClr val="008000"/>
    <a:srgbClr val="F3B200"/>
    <a:srgbClr val="33CC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15" autoAdjust="0"/>
    <p:restoredTop sz="93078" autoAdjust="0"/>
  </p:normalViewPr>
  <p:slideViewPr>
    <p:cSldViewPr>
      <p:cViewPr varScale="1">
        <p:scale>
          <a:sx n="112" d="100"/>
          <a:sy n="112" d="100"/>
        </p:scale>
        <p:origin x="4314" y="102"/>
      </p:cViewPr>
      <p:guideLst>
        <p:guide pos="2160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7" d="100"/>
          <a:sy n="107" d="100"/>
        </p:scale>
        <p:origin x="-2934" y="-90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DC162-250F-4F9D-9376-1ECCB0575F3A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03BFA-E96C-4AF9-B968-9398451AE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8891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50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5230C-1AA2-4220-93CB-77A30B99C9FB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96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199" y="4721225"/>
            <a:ext cx="5444806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6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50" y="9440866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8CB65-C2BB-423E-BA61-D8172DF9C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768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8CB65-C2BB-423E-BA61-D8172DF9CCF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648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8CB65-C2BB-423E-BA61-D8172DF9CCF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648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>
            <a:normAutofit/>
          </a:bodyPr>
          <a:lstStyle>
            <a:lvl1pPr>
              <a:defRPr sz="3200">
                <a:solidFill>
                  <a:srgbClr val="F08200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194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468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2104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4664" y="344488"/>
            <a:ext cx="6172200" cy="432048"/>
          </a:xfrm>
        </p:spPr>
        <p:txBody>
          <a:bodyPr>
            <a:noAutofit/>
          </a:bodyPr>
          <a:lstStyle>
            <a:lvl1pPr>
              <a:defRPr sz="2400">
                <a:solidFill>
                  <a:srgbClr val="F08200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1280592"/>
            <a:ext cx="6172200" cy="7568312"/>
          </a:xfrm>
        </p:spPr>
        <p:txBody>
          <a:bodyPr/>
          <a:lstStyle>
            <a:lvl1pPr>
              <a:defRPr sz="1600">
                <a:solidFill>
                  <a:srgbClr val="F3B200"/>
                </a:solidFill>
                <a:latin typeface="+mj-ea"/>
                <a:ea typeface="+mj-ea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82171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490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275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097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184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032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150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603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B0B73-C9A5-4F0F-8088-BB85DBB07549}" type="datetimeFigureOut">
              <a:rPr kumimoji="1" lang="ja-JP" altLang="en-US" smtClean="0"/>
              <a:t>2022/7/21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241FF-D623-4EB9-9700-C31C0D12974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887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gif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gi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886A99D5-241F-4206-8D1D-F8FB0428DE29}"/>
              </a:ext>
            </a:extLst>
          </p:cNvPr>
          <p:cNvSpPr/>
          <p:nvPr/>
        </p:nvSpPr>
        <p:spPr>
          <a:xfrm>
            <a:off x="-2604700" y="6868122"/>
            <a:ext cx="3300929" cy="47582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「〇〇</a:t>
            </a:r>
            <a:r>
              <a:rPr kumimoji="1" lang="en-US" altLang="ja-JP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」などの呼び名がありましたら、　　→</a:t>
            </a:r>
            <a:endParaRPr kumimoji="1" lang="en-US" altLang="ja-JP" sz="105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適宜テキストを</a:t>
            </a:r>
            <a:r>
              <a:rPr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変更して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495F9E6-CC3C-40A4-9522-A675F52DA22A}"/>
              </a:ext>
            </a:extLst>
          </p:cNvPr>
          <p:cNvSpPr/>
          <p:nvPr/>
        </p:nvSpPr>
        <p:spPr>
          <a:xfrm>
            <a:off x="-2604700" y="6365282"/>
            <a:ext cx="3429973" cy="27856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</a:t>
            </a:r>
            <a:r>
              <a:rPr kumimoji="1" lang="en-US" altLang="ja-JP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は貴学のものをご記入ください　→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16" b="55931"/>
          <a:stretch/>
        </p:blipFill>
        <p:spPr>
          <a:xfrm>
            <a:off x="4657330" y="5838452"/>
            <a:ext cx="1800000" cy="131757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2" name="テキスト ボックス 11"/>
          <p:cNvSpPr txBox="1"/>
          <p:nvPr/>
        </p:nvSpPr>
        <p:spPr>
          <a:xfrm>
            <a:off x="339946" y="6342508"/>
            <a:ext cx="1210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</a:t>
            </a:r>
            <a:r>
              <a:rPr lang="en-US" altLang="ja-JP" sz="14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https://</a:t>
            </a:r>
            <a:endPara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9947" y="7434694"/>
            <a:ext cx="3952653" cy="12674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5. 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ログインに成功すると、登録確認画面が出てきます。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自分のお名前が表示されることを確認してください。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「登録」をタップすると、設定が完了し、右の画面になります。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こちらで準備完了です。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登録後に位置情報についての確認が表示されます。　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iOS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の場合、「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App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の使用中は許可」を選んでください。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Android OS 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の場合、「許可」を選んでください。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995842" y="6582720"/>
            <a:ext cx="783431" cy="1083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Rectangle 19"/>
          <p:cNvSpPr>
            <a:spLocks noGrp="1" noChangeArrowheads="1"/>
          </p:cNvSpPr>
          <p:nvPr>
            <p:ph type="title"/>
          </p:nvPr>
        </p:nvSpPr>
        <p:spPr>
          <a:xfrm>
            <a:off x="342900" y="200472"/>
            <a:ext cx="6172200" cy="432048"/>
          </a:xfrm>
          <a:noFill/>
        </p:spPr>
        <p:txBody>
          <a:bodyPr>
            <a:normAutofit/>
          </a:bodyPr>
          <a:lstStyle/>
          <a:p>
            <a:r>
              <a:rPr lang="en-US" altLang="ja-JP" sz="1800" b="1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respon</a:t>
            </a:r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アプリの準備方法</a:t>
            </a:r>
            <a:endParaRPr lang="en-US" altLang="ja-JP" sz="1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64" y="188660"/>
            <a:ext cx="435034" cy="550402"/>
          </a:xfrm>
          <a:prstGeom prst="rect">
            <a:avLst/>
          </a:prstGeom>
        </p:spPr>
      </p:pic>
      <p:pic>
        <p:nvPicPr>
          <p:cNvPr id="33" name="Picture 7" descr="\\edward\data\SaaS開発部\技戦\TOKYO FM\pic-manual\qr_12dd59e59720e3789159efc35ae419a9\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806" y="1314725"/>
            <a:ext cx="756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8" descr="\\edward\data\SaaS開発部\技戦\TOKYO FM\pic-manual\qr_12dd59e59720e3789159efc35ae419a9\2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084" y="1314725"/>
            <a:ext cx="756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0" descr="C:\Users\cd9m-mrt\Desktop\マニュアル類\セミナーマニュアル\1.2\getapp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576" y="960771"/>
            <a:ext cx="2010588" cy="38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テキスト ボックス 35"/>
          <p:cNvSpPr txBox="1"/>
          <p:nvPr/>
        </p:nvSpPr>
        <p:spPr>
          <a:xfrm>
            <a:off x="339946" y="1367823"/>
            <a:ext cx="3952654" cy="9387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000" dirty="0" err="1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respon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アプリは  無料です。</a:t>
            </a:r>
            <a:r>
              <a:rPr lang="en-US" altLang="ja-JP" sz="10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App</a:t>
            </a:r>
            <a:r>
              <a:rPr lang="ja-JP" altLang="en-US" sz="10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0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Store</a:t>
            </a:r>
            <a:r>
              <a:rPr lang="ja-JP" altLang="en-US" sz="1000" dirty="0" err="1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もしくは </a:t>
            </a:r>
            <a:r>
              <a:rPr lang="en-US" altLang="ja-JP" sz="10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Google</a:t>
            </a:r>
            <a:r>
              <a:rPr lang="ja-JP" altLang="en-US" sz="10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0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Play</a:t>
            </a:r>
            <a:r>
              <a:rPr lang="ja-JP" altLang="en-US" sz="10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  ダウンロードできます。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5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右の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QR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コードから、もしくは 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Store 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 “</a:t>
            </a:r>
            <a:r>
              <a:rPr lang="en-US" altLang="ja-JP" sz="1000" dirty="0" err="1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respon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” 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で検索してインストールしてください。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000" dirty="0">
                <a:solidFill>
                  <a:srgbClr val="800000"/>
                </a:solidFill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en-US" altLang="ja-JP" sz="1000" dirty="0" err="1">
                <a:solidFill>
                  <a:srgbClr val="800000"/>
                </a:solidFill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respon</a:t>
            </a:r>
            <a:r>
              <a:rPr lang="en-US" altLang="ja-JP" sz="1000" dirty="0">
                <a:solidFill>
                  <a:srgbClr val="800000"/>
                </a:solidFill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000" dirty="0">
                <a:solidFill>
                  <a:srgbClr val="800000"/>
                </a:solidFill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アプリは全世界で配信しています。</a:t>
            </a:r>
            <a:endParaRPr lang="en-US" altLang="ja-JP" sz="700" dirty="0">
              <a:solidFill>
                <a:srgbClr val="453E30"/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340276" y="1009817"/>
            <a:ext cx="3989944" cy="266277"/>
          </a:xfrm>
          <a:prstGeom prst="roundRect">
            <a:avLst>
              <a:gd name="adj" fmla="val 50000"/>
            </a:avLst>
          </a:prstGeom>
          <a:solidFill>
            <a:srgbClr val="F0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20777" y="1072378"/>
            <a:ext cx="3670091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Step.1 </a:t>
            </a: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200" b="1" dirty="0" err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respon</a:t>
            </a: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アプリ の インストール</a:t>
            </a:r>
          </a:p>
        </p:txBody>
      </p:sp>
      <p:sp>
        <p:nvSpPr>
          <p:cNvPr id="39" name="角丸四角形 38"/>
          <p:cNvSpPr/>
          <p:nvPr/>
        </p:nvSpPr>
        <p:spPr>
          <a:xfrm>
            <a:off x="4773292" y="2107571"/>
            <a:ext cx="1668015" cy="20257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r>
              <a:rPr kumimoji="1" lang="en-US" altLang="ja-JP" sz="1400" dirty="0">
                <a:solidFill>
                  <a:schemeClr val="tx1"/>
                </a:solidFill>
              </a:rPr>
              <a:t>    </a:t>
            </a:r>
            <a:r>
              <a:rPr kumimoji="1" lang="en-US" altLang="ja-JP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respon</a:t>
            </a:r>
            <a:endParaRPr kumimoji="1" lang="ja-JP" altLang="en-US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0" name="グループ化 39"/>
          <p:cNvGrpSpPr/>
          <p:nvPr/>
        </p:nvGrpSpPr>
        <p:grpSpPr>
          <a:xfrm rot="18900000">
            <a:off x="4865707" y="2152017"/>
            <a:ext cx="79780" cy="138573"/>
            <a:chOff x="6531539" y="4619719"/>
            <a:chExt cx="79780" cy="138573"/>
          </a:xfrm>
        </p:grpSpPr>
        <p:cxnSp>
          <p:nvCxnSpPr>
            <p:cNvPr id="41" name="直線コネクタ 40"/>
            <p:cNvCxnSpPr/>
            <p:nvPr/>
          </p:nvCxnSpPr>
          <p:spPr>
            <a:xfrm>
              <a:off x="6571429" y="4634324"/>
              <a:ext cx="0" cy="123968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円/楕円 41"/>
            <p:cNvSpPr/>
            <p:nvPr/>
          </p:nvSpPr>
          <p:spPr>
            <a:xfrm>
              <a:off x="6531539" y="4619719"/>
              <a:ext cx="79780" cy="7978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4" name="テキスト ボックス 43"/>
          <p:cNvSpPr txBox="1"/>
          <p:nvPr/>
        </p:nvSpPr>
        <p:spPr>
          <a:xfrm>
            <a:off x="4773292" y="2411978"/>
            <a:ext cx="166801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7800" indent="-177800"/>
            <a:r>
              <a:rPr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 iPad </a:t>
            </a:r>
            <a:r>
              <a:rPr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の方は、</a:t>
            </a:r>
            <a:r>
              <a:rPr lang="en-US" altLang="ja-JP" sz="7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respon</a:t>
            </a:r>
            <a:r>
              <a:rPr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で検索後「</a:t>
            </a:r>
            <a:r>
              <a:rPr lang="en-US" altLang="ja-JP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iPhone</a:t>
            </a:r>
            <a:r>
              <a:rPr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のみ」を選んでください。</a:t>
            </a:r>
          </a:p>
        </p:txBody>
      </p:sp>
      <p:pic>
        <p:nvPicPr>
          <p:cNvPr id="45" name="Picture 8" descr="C:\Users\cd9m-mrt\Desktop\マニュアル類\セミナーマニュアル\1.2\image3.PN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25" b="54868"/>
          <a:stretch/>
        </p:blipFill>
        <p:spPr bwMode="auto">
          <a:xfrm>
            <a:off x="4679048" y="3136177"/>
            <a:ext cx="1764000" cy="77206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テキスト ボックス 45"/>
          <p:cNvSpPr txBox="1"/>
          <p:nvPr/>
        </p:nvSpPr>
        <p:spPr>
          <a:xfrm>
            <a:off x="339946" y="3123183"/>
            <a:ext cx="3989945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563" indent="-182563">
              <a:tabLst>
                <a:tab pos="177800" algn="l"/>
              </a:tabLst>
            </a:pP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1.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アプリを起動し、画面下のメニューの「設定」をタップします。メールアドレスを入力して、［送信］をタップしてください。入力したアドレスに、登録番号がメールで届きます。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91038" y="4192376"/>
            <a:ext cx="406439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7800" indent="-177800"/>
            <a:r>
              <a:rPr lang="ja-JP" altLang="en-US" sz="9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メールに記載されている６ケタの登録番号（半角数字）を入力して、  ［次へ］をタップします。正しい番号を入力すると登録が完了します。 </a:t>
            </a:r>
          </a:p>
        </p:txBody>
      </p:sp>
      <p:sp>
        <p:nvSpPr>
          <p:cNvPr id="48" name="角丸四角形 47"/>
          <p:cNvSpPr/>
          <p:nvPr/>
        </p:nvSpPr>
        <p:spPr>
          <a:xfrm>
            <a:off x="736640" y="3630817"/>
            <a:ext cx="3579194" cy="406919"/>
          </a:xfrm>
          <a:prstGeom prst="roundRect">
            <a:avLst>
              <a:gd name="adj" fmla="val 28142"/>
            </a:avLst>
          </a:prstGeom>
          <a:solidFill>
            <a:srgbClr val="FFF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9" name="グループ化 48"/>
          <p:cNvGrpSpPr/>
          <p:nvPr/>
        </p:nvGrpSpPr>
        <p:grpSpPr>
          <a:xfrm>
            <a:off x="825273" y="3696395"/>
            <a:ext cx="288032" cy="288032"/>
            <a:chOff x="433067" y="2337106"/>
            <a:chExt cx="288032" cy="288032"/>
          </a:xfrm>
        </p:grpSpPr>
        <p:sp>
          <p:nvSpPr>
            <p:cNvPr id="50" name="円/楕円 49"/>
            <p:cNvSpPr/>
            <p:nvPr/>
          </p:nvSpPr>
          <p:spPr>
            <a:xfrm>
              <a:off x="433067" y="2337106"/>
              <a:ext cx="288032" cy="28803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51" name="グループ化 50"/>
            <p:cNvGrpSpPr/>
            <p:nvPr/>
          </p:nvGrpSpPr>
          <p:grpSpPr>
            <a:xfrm>
              <a:off x="554224" y="2394223"/>
              <a:ext cx="45719" cy="173798"/>
              <a:chOff x="2532149" y="3609975"/>
              <a:chExt cx="125986" cy="478929"/>
            </a:xfrm>
          </p:grpSpPr>
          <p:sp>
            <p:nvSpPr>
              <p:cNvPr id="52" name="円/楕円 51"/>
              <p:cNvSpPr/>
              <p:nvPr/>
            </p:nvSpPr>
            <p:spPr>
              <a:xfrm>
                <a:off x="2532149" y="3962918"/>
                <a:ext cx="125986" cy="125986"/>
              </a:xfrm>
              <a:prstGeom prst="ellipse">
                <a:avLst/>
              </a:prstGeom>
              <a:solidFill>
                <a:srgbClr val="FFF2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3" name="角丸四角形 52"/>
              <p:cNvSpPr/>
              <p:nvPr/>
            </p:nvSpPr>
            <p:spPr>
              <a:xfrm>
                <a:off x="2559138" y="3609975"/>
                <a:ext cx="72008" cy="292894"/>
              </a:xfrm>
              <a:prstGeom prst="roundRect">
                <a:avLst/>
              </a:prstGeom>
              <a:solidFill>
                <a:srgbClr val="FFF2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</p:grpSp>
      <p:sp>
        <p:nvSpPr>
          <p:cNvPr id="54" name="テキスト ボックス 53"/>
          <p:cNvSpPr txBox="1"/>
          <p:nvPr/>
        </p:nvSpPr>
        <p:spPr>
          <a:xfrm>
            <a:off x="1075474" y="3698469"/>
            <a:ext cx="31829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迷惑メールフィルターを利用している場合は、 </a:t>
            </a:r>
            <a:r>
              <a:rPr lang="en-US" altLang="ja-JP" sz="8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respon.jp</a:t>
            </a:r>
            <a:r>
              <a:rPr lang="ja-JP" altLang="en-US" sz="8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からのメールを受信できるよう、設定を変更してください。</a:t>
            </a:r>
          </a:p>
        </p:txBody>
      </p:sp>
      <p:sp>
        <p:nvSpPr>
          <p:cNvPr id="55" name="角丸四角形 54"/>
          <p:cNvSpPr/>
          <p:nvPr/>
        </p:nvSpPr>
        <p:spPr>
          <a:xfrm>
            <a:off x="4739648" y="3342071"/>
            <a:ext cx="1668015" cy="202576"/>
          </a:xfrm>
          <a:prstGeom prst="roundRect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6" name="Picture 9" descr="C:\Users\cd9m-mrt\Desktop\マニュアル類\セミナーマニュアル\1.2\accNo.pn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37" b="31236"/>
          <a:stretch/>
        </p:blipFill>
        <p:spPr bwMode="auto">
          <a:xfrm>
            <a:off x="4679048" y="4007402"/>
            <a:ext cx="1764000" cy="62345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角丸四角形 56"/>
          <p:cNvSpPr/>
          <p:nvPr/>
        </p:nvSpPr>
        <p:spPr>
          <a:xfrm>
            <a:off x="4734806" y="4125848"/>
            <a:ext cx="1668015" cy="202576"/>
          </a:xfrm>
          <a:prstGeom prst="roundRect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58" name="直線矢印コネクタ 57"/>
          <p:cNvCxnSpPr/>
          <p:nvPr/>
        </p:nvCxnSpPr>
        <p:spPr>
          <a:xfrm>
            <a:off x="5579939" y="3741019"/>
            <a:ext cx="0" cy="315400"/>
          </a:xfrm>
          <a:prstGeom prst="straightConnector1">
            <a:avLst/>
          </a:prstGeom>
          <a:ln w="19050">
            <a:solidFill>
              <a:srgbClr val="00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3" descr="\\edward\data\SaaS開発部\技戦\TOKYO FM\pic-manual\IMG_5130.PNG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145" b="31444"/>
          <a:stretch/>
        </p:blipFill>
        <p:spPr bwMode="auto">
          <a:xfrm>
            <a:off x="4679048" y="4832914"/>
            <a:ext cx="1764000" cy="734529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テキスト ボックス 59"/>
          <p:cNvSpPr txBox="1"/>
          <p:nvPr/>
        </p:nvSpPr>
        <p:spPr>
          <a:xfrm>
            <a:off x="339946" y="4830340"/>
            <a:ext cx="380108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7800" indent="-177800"/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2. 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次の画面で、</a:t>
            </a:r>
            <a:r>
              <a:rPr lang="ja-JP" altLang="en-US" sz="1000" b="1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［サーバの設定をする］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をタップしてください。</a:t>
            </a:r>
          </a:p>
        </p:txBody>
      </p:sp>
      <p:sp>
        <p:nvSpPr>
          <p:cNvPr id="61" name="角丸四角形 60"/>
          <p:cNvSpPr/>
          <p:nvPr/>
        </p:nvSpPr>
        <p:spPr>
          <a:xfrm>
            <a:off x="4855432" y="5037483"/>
            <a:ext cx="1444283" cy="256269"/>
          </a:xfrm>
          <a:prstGeom prst="roundRect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62" name="直線矢印コネクタ 61"/>
          <p:cNvCxnSpPr>
            <a:cxnSpLocks/>
            <a:endCxn id="59" idx="1"/>
          </p:cNvCxnSpPr>
          <p:nvPr/>
        </p:nvCxnSpPr>
        <p:spPr>
          <a:xfrm>
            <a:off x="4017456" y="4899572"/>
            <a:ext cx="661592" cy="300607"/>
          </a:xfrm>
          <a:prstGeom prst="straightConnector1">
            <a:avLst/>
          </a:prstGeom>
          <a:ln w="6350">
            <a:solidFill>
              <a:srgbClr val="0066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角丸四角形 62"/>
          <p:cNvSpPr/>
          <p:nvPr/>
        </p:nvSpPr>
        <p:spPr>
          <a:xfrm>
            <a:off x="726827" y="5070072"/>
            <a:ext cx="3579194" cy="529317"/>
          </a:xfrm>
          <a:prstGeom prst="roundRect">
            <a:avLst>
              <a:gd name="adj" fmla="val 19504"/>
            </a:avLst>
          </a:prstGeom>
          <a:solidFill>
            <a:srgbClr val="FFF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4" name="グループ化 63"/>
          <p:cNvGrpSpPr/>
          <p:nvPr/>
        </p:nvGrpSpPr>
        <p:grpSpPr>
          <a:xfrm>
            <a:off x="815460" y="5190714"/>
            <a:ext cx="288032" cy="288032"/>
            <a:chOff x="433067" y="2337106"/>
            <a:chExt cx="288032" cy="288032"/>
          </a:xfrm>
        </p:grpSpPr>
        <p:sp>
          <p:nvSpPr>
            <p:cNvPr id="65" name="円/楕円 64"/>
            <p:cNvSpPr/>
            <p:nvPr/>
          </p:nvSpPr>
          <p:spPr>
            <a:xfrm>
              <a:off x="433067" y="2337106"/>
              <a:ext cx="288032" cy="28803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66" name="グループ化 65"/>
            <p:cNvGrpSpPr/>
            <p:nvPr/>
          </p:nvGrpSpPr>
          <p:grpSpPr>
            <a:xfrm>
              <a:off x="554224" y="2394223"/>
              <a:ext cx="45719" cy="173798"/>
              <a:chOff x="2532149" y="3609975"/>
              <a:chExt cx="125986" cy="478929"/>
            </a:xfrm>
          </p:grpSpPr>
          <p:sp>
            <p:nvSpPr>
              <p:cNvPr id="67" name="円/楕円 66"/>
              <p:cNvSpPr/>
              <p:nvPr/>
            </p:nvSpPr>
            <p:spPr>
              <a:xfrm>
                <a:off x="2532149" y="3962918"/>
                <a:ext cx="125986" cy="125986"/>
              </a:xfrm>
              <a:prstGeom prst="ellipse">
                <a:avLst/>
              </a:prstGeom>
              <a:solidFill>
                <a:srgbClr val="FFF2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8" name="角丸四角形 67"/>
              <p:cNvSpPr/>
              <p:nvPr/>
            </p:nvSpPr>
            <p:spPr>
              <a:xfrm>
                <a:off x="2559138" y="3609975"/>
                <a:ext cx="72008" cy="292894"/>
              </a:xfrm>
              <a:prstGeom prst="roundRect">
                <a:avLst/>
              </a:prstGeom>
              <a:solidFill>
                <a:srgbClr val="FFF2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</p:grpSp>
      <p:sp>
        <p:nvSpPr>
          <p:cNvPr id="69" name="テキスト ボックス 68"/>
          <p:cNvSpPr txBox="1"/>
          <p:nvPr/>
        </p:nvSpPr>
        <p:spPr>
          <a:xfrm>
            <a:off x="1065661" y="5137724"/>
            <a:ext cx="3182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間違えて「個人利用ではじめる」をタップした場合は、下メニューの「設定」をタップして、「サーバ１」をタップし下記に進んでください。</a:t>
            </a: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339947" y="5838452"/>
            <a:ext cx="395265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563" indent="-182563">
              <a:tabLst>
                <a:tab pos="177800" algn="l"/>
              </a:tabLst>
            </a:pP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3.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「サーバの設定」画面で、以下の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URL 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を入力して、「次へ」をタップしてください。</a:t>
            </a: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339946" y="6788050"/>
            <a:ext cx="3918519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563" indent="-182563">
              <a:tabLst>
                <a:tab pos="177800" algn="l"/>
              </a:tabLst>
            </a:pP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4. 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アプリの中で、ログイン画面が出ます。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2563" indent="-182563">
              <a:tabLst>
                <a:tab pos="177800" algn="l"/>
              </a:tabLst>
            </a:pPr>
            <a:r>
              <a:rPr lang="en-US" altLang="ja-JP" sz="1000" b="1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000" b="1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000" b="1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en-US" altLang="ja-JP" sz="1000" b="1" u="sng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 </a:t>
            </a:r>
            <a:r>
              <a:rPr lang="ja-JP" altLang="en-US" sz="1000" b="1" u="sng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 パスワード を入力して、</a:t>
            </a:r>
            <a:r>
              <a:rPr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ログイン」をタップしてください。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332656" y="2763143"/>
            <a:ext cx="3989944" cy="266277"/>
          </a:xfrm>
          <a:prstGeom prst="roundRect">
            <a:avLst>
              <a:gd name="adj" fmla="val 50000"/>
            </a:avLst>
          </a:prstGeom>
          <a:solidFill>
            <a:srgbClr val="F0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513157" y="2825704"/>
            <a:ext cx="3670091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Step.2 </a:t>
            </a: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200" b="1" dirty="0" err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respon</a:t>
            </a: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アプリ の 設定方法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1" b="19860"/>
          <a:stretch/>
        </p:blipFill>
        <p:spPr>
          <a:xfrm>
            <a:off x="5034565" y="7435337"/>
            <a:ext cx="1068496" cy="145844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9B914F1-D3C5-4F2F-8B5E-5E1377FF1C49}"/>
              </a:ext>
            </a:extLst>
          </p:cNvPr>
          <p:cNvGrpSpPr/>
          <p:nvPr/>
        </p:nvGrpSpPr>
        <p:grpSpPr>
          <a:xfrm>
            <a:off x="446678" y="9021033"/>
            <a:ext cx="5964645" cy="696307"/>
            <a:chOff x="486438" y="9021033"/>
            <a:chExt cx="5964645" cy="696307"/>
          </a:xfrm>
        </p:grpSpPr>
        <p:sp>
          <p:nvSpPr>
            <p:cNvPr id="81" name="角丸四角形 62">
              <a:extLst>
                <a:ext uri="{FF2B5EF4-FFF2-40B4-BE49-F238E27FC236}">
                  <a16:creationId xmlns:a16="http://schemas.microsoft.com/office/drawing/2014/main" id="{2DDBD8B6-1F55-40D9-9B55-4C5D00F02295}"/>
                </a:ext>
              </a:extLst>
            </p:cNvPr>
            <p:cNvSpPr/>
            <p:nvPr/>
          </p:nvSpPr>
          <p:spPr>
            <a:xfrm>
              <a:off x="486438" y="9021033"/>
              <a:ext cx="5964645" cy="696307"/>
            </a:xfrm>
            <a:prstGeom prst="roundRect">
              <a:avLst>
                <a:gd name="adj" fmla="val 19504"/>
              </a:avLst>
            </a:prstGeom>
            <a:solidFill>
              <a:srgbClr val="FFF2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93" name="グループ化 92">
              <a:extLst>
                <a:ext uri="{FF2B5EF4-FFF2-40B4-BE49-F238E27FC236}">
                  <a16:creationId xmlns:a16="http://schemas.microsoft.com/office/drawing/2014/main" id="{976282F5-63B6-4D1A-985C-BE435FA5E8B0}"/>
                </a:ext>
              </a:extLst>
            </p:cNvPr>
            <p:cNvGrpSpPr/>
            <p:nvPr/>
          </p:nvGrpSpPr>
          <p:grpSpPr>
            <a:xfrm>
              <a:off x="575072" y="9225170"/>
              <a:ext cx="288032" cy="288032"/>
              <a:chOff x="433067" y="2337106"/>
              <a:chExt cx="288032" cy="288032"/>
            </a:xfrm>
          </p:grpSpPr>
          <p:sp>
            <p:nvSpPr>
              <p:cNvPr id="94" name="円/楕円 64">
                <a:extLst>
                  <a:ext uri="{FF2B5EF4-FFF2-40B4-BE49-F238E27FC236}">
                    <a16:creationId xmlns:a16="http://schemas.microsoft.com/office/drawing/2014/main" id="{811D9C0B-7D58-4596-852B-BAC312436AE1}"/>
                  </a:ext>
                </a:extLst>
              </p:cNvPr>
              <p:cNvSpPr/>
              <p:nvPr/>
            </p:nvSpPr>
            <p:spPr>
              <a:xfrm>
                <a:off x="433067" y="2337106"/>
                <a:ext cx="288032" cy="288032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95" name="グループ化 94">
                <a:extLst>
                  <a:ext uri="{FF2B5EF4-FFF2-40B4-BE49-F238E27FC236}">
                    <a16:creationId xmlns:a16="http://schemas.microsoft.com/office/drawing/2014/main" id="{CFCAE10D-9A42-45DA-AF3D-D2CAF3849B5D}"/>
                  </a:ext>
                </a:extLst>
              </p:cNvPr>
              <p:cNvGrpSpPr/>
              <p:nvPr/>
            </p:nvGrpSpPr>
            <p:grpSpPr>
              <a:xfrm>
                <a:off x="554224" y="2394223"/>
                <a:ext cx="45719" cy="173798"/>
                <a:chOff x="2532149" y="3609975"/>
                <a:chExt cx="125986" cy="478929"/>
              </a:xfrm>
            </p:grpSpPr>
            <p:sp>
              <p:nvSpPr>
                <p:cNvPr id="96" name="円/楕円 66">
                  <a:extLst>
                    <a:ext uri="{FF2B5EF4-FFF2-40B4-BE49-F238E27FC236}">
                      <a16:creationId xmlns:a16="http://schemas.microsoft.com/office/drawing/2014/main" id="{C903FFF2-DCD8-4B28-AC3B-939FCA056D80}"/>
                    </a:ext>
                  </a:extLst>
                </p:cNvPr>
                <p:cNvSpPr/>
                <p:nvPr/>
              </p:nvSpPr>
              <p:spPr>
                <a:xfrm>
                  <a:off x="2532149" y="3962918"/>
                  <a:ext cx="125986" cy="125986"/>
                </a:xfrm>
                <a:prstGeom prst="ellipse">
                  <a:avLst/>
                </a:prstGeom>
                <a:solidFill>
                  <a:srgbClr val="FFF2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97" name="角丸四角形 67">
                  <a:extLst>
                    <a:ext uri="{FF2B5EF4-FFF2-40B4-BE49-F238E27FC236}">
                      <a16:creationId xmlns:a16="http://schemas.microsoft.com/office/drawing/2014/main" id="{85027BB5-4755-4385-9352-BABC946E0590}"/>
                    </a:ext>
                  </a:extLst>
                </p:cNvPr>
                <p:cNvSpPr/>
                <p:nvPr/>
              </p:nvSpPr>
              <p:spPr>
                <a:xfrm>
                  <a:off x="2559138" y="3609975"/>
                  <a:ext cx="72008" cy="292894"/>
                </a:xfrm>
                <a:prstGeom prst="roundRect">
                  <a:avLst/>
                </a:prstGeom>
                <a:solidFill>
                  <a:srgbClr val="FFF2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</p:grp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F427B139-CBBA-4CBD-B9F6-4373333B0B9D}"/>
              </a:ext>
            </a:extLst>
          </p:cNvPr>
          <p:cNvSpPr txBox="1"/>
          <p:nvPr/>
        </p:nvSpPr>
        <p:spPr>
          <a:xfrm>
            <a:off x="937914" y="9134381"/>
            <a:ext cx="54315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アプリに入力するメールアドレスは、そのスマホで受信メールを確認できるものを入力してください。</a:t>
            </a:r>
            <a:endParaRPr lang="en-US" altLang="ja-JP" sz="9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6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9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アプリは常に最新版に更新をお願いします。</a:t>
            </a:r>
          </a:p>
        </p:txBody>
      </p: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0DF53BA4-2877-40EA-8A9A-14BB521C1781}"/>
              </a:ext>
            </a:extLst>
          </p:cNvPr>
          <p:cNvCxnSpPr>
            <a:cxnSpLocks/>
          </p:cNvCxnSpPr>
          <p:nvPr/>
        </p:nvCxnSpPr>
        <p:spPr>
          <a:xfrm>
            <a:off x="0" y="794704"/>
            <a:ext cx="6858000" cy="0"/>
          </a:xfrm>
          <a:prstGeom prst="line">
            <a:avLst/>
          </a:prstGeom>
          <a:ln w="38100">
            <a:solidFill>
              <a:srgbClr val="FACE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05DA24DD-339F-4840-BB4A-AC5AA5EB0A8F}"/>
              </a:ext>
            </a:extLst>
          </p:cNvPr>
          <p:cNvSpPr txBox="1"/>
          <p:nvPr/>
        </p:nvSpPr>
        <p:spPr>
          <a:xfrm>
            <a:off x="1313932" y="6335467"/>
            <a:ext cx="3253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xxx.respon.jp</a:t>
            </a:r>
            <a:endPara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4DD9F64E-D3E8-4038-B70F-6D96326DDC43}"/>
              </a:ext>
            </a:extLst>
          </p:cNvPr>
          <p:cNvSpPr/>
          <p:nvPr/>
        </p:nvSpPr>
        <p:spPr>
          <a:xfrm>
            <a:off x="6073084" y="6503961"/>
            <a:ext cx="3308383" cy="27856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←  　　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</a:t>
            </a:r>
            <a:r>
              <a:rPr kumimoji="1" lang="en-US" altLang="ja-JP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は貴学のものをご記入ください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085184" y="6593563"/>
            <a:ext cx="1241583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700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xxx.respon.jp</a:t>
            </a:r>
            <a:endParaRPr lang="ja-JP" altLang="en-US" sz="700" dirty="0">
              <a:solidFill>
                <a:srgbClr val="0066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5024840" y="6524930"/>
            <a:ext cx="1403363" cy="248927"/>
          </a:xfrm>
          <a:prstGeom prst="roundRect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5" name="Text Box 23">
            <a:extLst>
              <a:ext uri="{FF2B5EF4-FFF2-40B4-BE49-F238E27FC236}">
                <a16:creationId xmlns:a16="http://schemas.microsoft.com/office/drawing/2014/main" id="{4BBA04DB-2607-4AAC-A4FD-03523DAFE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5159" y="-3358"/>
            <a:ext cx="1800225" cy="24622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defTabSz="1042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1042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1042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1042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1042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ja-JP" sz="1000" b="1" dirty="0">
                <a:solidFill>
                  <a:srgbClr val="C0C0C0"/>
                </a:solidFill>
              </a:rPr>
              <a:t>ver.20220721</a:t>
            </a:r>
          </a:p>
        </p:txBody>
      </p:sp>
    </p:spTree>
    <p:extLst>
      <p:ext uri="{BB962C8B-B14F-4D97-AF65-F5344CB8AC3E}">
        <p14:creationId xmlns:p14="http://schemas.microsoft.com/office/powerpoint/2010/main" val="262856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A23FF3EF-AFDD-48DC-87F9-D23EE601FC9E}"/>
              </a:ext>
            </a:extLst>
          </p:cNvPr>
          <p:cNvSpPr/>
          <p:nvPr/>
        </p:nvSpPr>
        <p:spPr>
          <a:xfrm>
            <a:off x="-2604700" y="6868122"/>
            <a:ext cx="3300929" cy="47582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「〇〇</a:t>
            </a:r>
            <a:r>
              <a:rPr kumimoji="1" lang="en-US" altLang="ja-JP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」などの呼び名がありましたら、　　→</a:t>
            </a:r>
            <a:endParaRPr kumimoji="1" lang="en-US" altLang="ja-JP" sz="105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適宜テキストを</a:t>
            </a:r>
            <a:r>
              <a:rPr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変更して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ください。</a:t>
            </a: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61D2F94F-CEC9-4CAA-826D-04AC6FBB1D60}"/>
              </a:ext>
            </a:extLst>
          </p:cNvPr>
          <p:cNvSpPr/>
          <p:nvPr/>
        </p:nvSpPr>
        <p:spPr>
          <a:xfrm>
            <a:off x="-2604700" y="6365282"/>
            <a:ext cx="3429973" cy="27856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</a:t>
            </a:r>
            <a:r>
              <a:rPr kumimoji="1" lang="en-US" altLang="ja-JP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は貴学のものをご記入ください　→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16" b="55931"/>
          <a:stretch/>
        </p:blipFill>
        <p:spPr>
          <a:xfrm>
            <a:off x="4657330" y="5838452"/>
            <a:ext cx="1800000" cy="131757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2" name="テキスト ボックス 11"/>
          <p:cNvSpPr txBox="1"/>
          <p:nvPr/>
        </p:nvSpPr>
        <p:spPr>
          <a:xfrm>
            <a:off x="339946" y="6342508"/>
            <a:ext cx="1210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</a:t>
            </a:r>
            <a:r>
              <a:rPr lang="en-US" altLang="ja-JP" sz="14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https://</a:t>
            </a:r>
            <a:endPara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9947" y="7434694"/>
            <a:ext cx="3952653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0975" indent="-180975"/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5. Once you have successfully logged in, you will see the registration confirmation screen.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Make sure that your name is displayed.   Tap “OK" to complete the settings and go to the screen shown on the right.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We're ready to go.</a:t>
            </a:r>
          </a:p>
          <a:p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46050" indent="-146050"/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After registration, you will be asked to confirm the use of location access by the app.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On iOS, please select "Allow While Using App".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On Android, please select "Allow".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995842" y="6582720"/>
            <a:ext cx="783431" cy="1083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Rectangle 19"/>
          <p:cNvSpPr>
            <a:spLocks noGrp="1" noChangeArrowheads="1"/>
          </p:cNvSpPr>
          <p:nvPr>
            <p:ph type="title"/>
          </p:nvPr>
        </p:nvSpPr>
        <p:spPr>
          <a:xfrm>
            <a:off x="342900" y="200472"/>
            <a:ext cx="6172200" cy="432048"/>
          </a:xfrm>
          <a:noFill/>
        </p:spPr>
        <p:txBody>
          <a:bodyPr>
            <a:normAutofit/>
          </a:bodyPr>
          <a:lstStyle/>
          <a:p>
            <a:r>
              <a:rPr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respon app set up guide</a:t>
            </a: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64" y="188660"/>
            <a:ext cx="435034" cy="550402"/>
          </a:xfrm>
          <a:prstGeom prst="rect">
            <a:avLst/>
          </a:prstGeom>
        </p:spPr>
      </p:pic>
      <p:pic>
        <p:nvPicPr>
          <p:cNvPr id="33" name="Picture 7" descr="\\edward\data\SaaS開発部\技戦\TOKYO FM\pic-manual\qr_12dd59e59720e3789159efc35ae419a9\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806" y="1314725"/>
            <a:ext cx="756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8" descr="\\edward\data\SaaS開発部\技戦\TOKYO FM\pic-manual\qr_12dd59e59720e3789159efc35ae419a9\2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084" y="1314725"/>
            <a:ext cx="756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0" descr="C:\Users\cd9m-mrt\Desktop\マニュアル類\セミナーマニュアル\1.2\getapp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576" y="960771"/>
            <a:ext cx="2010588" cy="38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テキスト ボックス 35"/>
          <p:cNvSpPr txBox="1"/>
          <p:nvPr/>
        </p:nvSpPr>
        <p:spPr>
          <a:xfrm>
            <a:off x="339946" y="1367823"/>
            <a:ext cx="3952654" cy="1154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respon app is free of charge and can be downloaded from the AppStore or Google Play.</a:t>
            </a:r>
          </a:p>
          <a:p>
            <a:endParaRPr lang="en-US" altLang="ja-JP" sz="4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Please use the QR code on the right or search for "respon" in the Store to install it.</a:t>
            </a:r>
          </a:p>
          <a:p>
            <a:endParaRPr lang="en-US" altLang="ja-JP" sz="4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000" dirty="0">
                <a:solidFill>
                  <a:srgbClr val="800000"/>
                </a:solidFill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※respon app is available worldwide.  Description in the stores are in Japanese only.</a:t>
            </a:r>
            <a:endParaRPr lang="en-US" altLang="ja-JP" sz="700" dirty="0">
              <a:solidFill>
                <a:srgbClr val="453E30"/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rgbClr val="8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340276" y="1009817"/>
            <a:ext cx="3989944" cy="266277"/>
          </a:xfrm>
          <a:prstGeom prst="roundRect">
            <a:avLst>
              <a:gd name="adj" fmla="val 50000"/>
            </a:avLst>
          </a:prstGeom>
          <a:solidFill>
            <a:srgbClr val="F0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20777" y="1072378"/>
            <a:ext cx="3670091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Step.1 Installing the respon app</a:t>
            </a:r>
            <a:endParaRPr lang="ja-JP" altLang="en-US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4773292" y="2107571"/>
            <a:ext cx="1668015" cy="20257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r>
              <a:rPr kumimoji="1" lang="en-US" altLang="ja-JP" sz="1400" dirty="0">
                <a:solidFill>
                  <a:schemeClr val="tx1"/>
                </a:solidFill>
              </a:rPr>
              <a:t>    </a:t>
            </a:r>
            <a:r>
              <a:rPr kumimoji="1" lang="en-US" altLang="ja-JP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respon</a:t>
            </a:r>
            <a:endParaRPr kumimoji="1" lang="ja-JP" altLang="en-US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0" name="グループ化 39"/>
          <p:cNvGrpSpPr/>
          <p:nvPr/>
        </p:nvGrpSpPr>
        <p:grpSpPr>
          <a:xfrm rot="18900000">
            <a:off x="4865707" y="2152017"/>
            <a:ext cx="79780" cy="138573"/>
            <a:chOff x="6531539" y="4619719"/>
            <a:chExt cx="79780" cy="138573"/>
          </a:xfrm>
        </p:grpSpPr>
        <p:cxnSp>
          <p:nvCxnSpPr>
            <p:cNvPr id="41" name="直線コネクタ 40"/>
            <p:cNvCxnSpPr/>
            <p:nvPr/>
          </p:nvCxnSpPr>
          <p:spPr>
            <a:xfrm>
              <a:off x="6571429" y="4634324"/>
              <a:ext cx="0" cy="123968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円/楕円 41"/>
            <p:cNvSpPr/>
            <p:nvPr/>
          </p:nvSpPr>
          <p:spPr>
            <a:xfrm>
              <a:off x="6531539" y="4619719"/>
              <a:ext cx="79780" cy="7978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4" name="テキスト ボックス 43"/>
          <p:cNvSpPr txBox="1"/>
          <p:nvPr/>
        </p:nvSpPr>
        <p:spPr>
          <a:xfrm>
            <a:off x="4773292" y="2411978"/>
            <a:ext cx="166801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7800" indent="-177800"/>
            <a:r>
              <a:rPr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 iPad users must select "iPhone only" filter when searching.</a:t>
            </a:r>
            <a:endParaRPr lang="ja-JP" altLang="en-US" sz="7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5" name="Picture 8" descr="C:\Users\cd9m-mrt\Desktop\マニュアル類\セミナーマニュアル\1.2\image3.PN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25" b="54868"/>
          <a:stretch/>
        </p:blipFill>
        <p:spPr bwMode="auto">
          <a:xfrm>
            <a:off x="4679048" y="3136177"/>
            <a:ext cx="1764000" cy="77206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テキスト ボックス 45"/>
          <p:cNvSpPr txBox="1"/>
          <p:nvPr/>
        </p:nvSpPr>
        <p:spPr>
          <a:xfrm>
            <a:off x="339946" y="3124800"/>
            <a:ext cx="3989945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563" indent="-182563">
              <a:tabLst>
                <a:tab pos="177800" algn="l"/>
              </a:tabLst>
            </a:pP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1.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Launch the app and tap "Settings" in the menu at the bottom of the screen. Enter your email address and tap [Send]. Your confirmation number will be sent to the address you entered.</a:t>
            </a:r>
            <a:endParaRPr lang="ja-JP" altLang="en-US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91038" y="4192376"/>
            <a:ext cx="406439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7800" indent="-177800"/>
            <a:r>
              <a:rPr lang="ja-JP" altLang="en-US" sz="9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9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Enter the six-digit confirmation number sent in the mail, then tap [Next].  If the number is correct, the registration will complete.</a:t>
            </a:r>
            <a:endParaRPr lang="ja-JP" altLang="en-US" sz="9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736640" y="3630817"/>
            <a:ext cx="3579194" cy="406919"/>
          </a:xfrm>
          <a:prstGeom prst="roundRect">
            <a:avLst>
              <a:gd name="adj" fmla="val 28142"/>
            </a:avLst>
          </a:prstGeom>
          <a:solidFill>
            <a:srgbClr val="FFF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9" name="グループ化 48"/>
          <p:cNvGrpSpPr/>
          <p:nvPr/>
        </p:nvGrpSpPr>
        <p:grpSpPr>
          <a:xfrm>
            <a:off x="825273" y="3696395"/>
            <a:ext cx="288032" cy="288032"/>
            <a:chOff x="433067" y="2337106"/>
            <a:chExt cx="288032" cy="288032"/>
          </a:xfrm>
        </p:grpSpPr>
        <p:sp>
          <p:nvSpPr>
            <p:cNvPr id="50" name="円/楕円 49"/>
            <p:cNvSpPr/>
            <p:nvPr/>
          </p:nvSpPr>
          <p:spPr>
            <a:xfrm>
              <a:off x="433067" y="2337106"/>
              <a:ext cx="288032" cy="28803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51" name="グループ化 50"/>
            <p:cNvGrpSpPr/>
            <p:nvPr/>
          </p:nvGrpSpPr>
          <p:grpSpPr>
            <a:xfrm>
              <a:off x="554224" y="2394223"/>
              <a:ext cx="45719" cy="173798"/>
              <a:chOff x="2532149" y="3609975"/>
              <a:chExt cx="125986" cy="478929"/>
            </a:xfrm>
          </p:grpSpPr>
          <p:sp>
            <p:nvSpPr>
              <p:cNvPr id="52" name="円/楕円 51"/>
              <p:cNvSpPr/>
              <p:nvPr/>
            </p:nvSpPr>
            <p:spPr>
              <a:xfrm>
                <a:off x="2532149" y="3962918"/>
                <a:ext cx="125986" cy="125986"/>
              </a:xfrm>
              <a:prstGeom prst="ellipse">
                <a:avLst/>
              </a:prstGeom>
              <a:solidFill>
                <a:srgbClr val="FFF2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3" name="角丸四角形 52"/>
              <p:cNvSpPr/>
              <p:nvPr/>
            </p:nvSpPr>
            <p:spPr>
              <a:xfrm>
                <a:off x="2559138" y="3609975"/>
                <a:ext cx="72008" cy="292894"/>
              </a:xfrm>
              <a:prstGeom prst="roundRect">
                <a:avLst/>
              </a:prstGeom>
              <a:solidFill>
                <a:srgbClr val="FFF2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</p:grpSp>
      <p:sp>
        <p:nvSpPr>
          <p:cNvPr id="54" name="テキスト ボックス 53"/>
          <p:cNvSpPr txBox="1"/>
          <p:nvPr/>
        </p:nvSpPr>
        <p:spPr>
          <a:xfrm>
            <a:off x="1075474" y="3698469"/>
            <a:ext cx="31829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If you are using a junk mail filter, please change your settings so that you can receive emails from </a:t>
            </a:r>
            <a:r>
              <a:rPr lang="en-US" altLang="ja-JP" sz="800" b="1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respon.jp</a:t>
            </a:r>
            <a:r>
              <a:rPr lang="en-US" altLang="ja-JP" sz="8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ja-JP" altLang="en-US" sz="8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4739648" y="3342071"/>
            <a:ext cx="1668015" cy="202576"/>
          </a:xfrm>
          <a:prstGeom prst="roundRect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6" name="Picture 9" descr="C:\Users\cd9m-mrt\Desktop\マニュアル類\セミナーマニュアル\1.2\accNo.pn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37" b="31236"/>
          <a:stretch/>
        </p:blipFill>
        <p:spPr bwMode="auto">
          <a:xfrm>
            <a:off x="4679048" y="4007402"/>
            <a:ext cx="1764000" cy="62345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角丸四角形 56"/>
          <p:cNvSpPr/>
          <p:nvPr/>
        </p:nvSpPr>
        <p:spPr>
          <a:xfrm>
            <a:off x="4734806" y="4125848"/>
            <a:ext cx="1668015" cy="202576"/>
          </a:xfrm>
          <a:prstGeom prst="roundRect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58" name="直線矢印コネクタ 57"/>
          <p:cNvCxnSpPr/>
          <p:nvPr/>
        </p:nvCxnSpPr>
        <p:spPr>
          <a:xfrm>
            <a:off x="5579939" y="3741019"/>
            <a:ext cx="0" cy="315400"/>
          </a:xfrm>
          <a:prstGeom prst="straightConnector1">
            <a:avLst/>
          </a:prstGeom>
          <a:ln w="19050">
            <a:solidFill>
              <a:srgbClr val="00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3" descr="\\edward\data\SaaS開発部\技戦\TOKYO FM\pic-manual\IMG_5130.PNG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145" b="31444"/>
          <a:stretch/>
        </p:blipFill>
        <p:spPr bwMode="auto">
          <a:xfrm>
            <a:off x="4679048" y="4832914"/>
            <a:ext cx="1764000" cy="734529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テキスト ボックス 59"/>
          <p:cNvSpPr txBox="1"/>
          <p:nvPr/>
        </p:nvSpPr>
        <p:spPr>
          <a:xfrm>
            <a:off x="339946" y="4830340"/>
            <a:ext cx="380108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7800" indent="-177800"/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2. On the next screen, tap [Set up a server ID].</a:t>
            </a:r>
            <a:endParaRPr lang="ja-JP" altLang="en-US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4855432" y="5037483"/>
            <a:ext cx="1444283" cy="256269"/>
          </a:xfrm>
          <a:prstGeom prst="roundRect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62" name="直線矢印コネクタ 61"/>
          <p:cNvCxnSpPr>
            <a:cxnSpLocks/>
            <a:endCxn id="59" idx="1"/>
          </p:cNvCxnSpPr>
          <p:nvPr/>
        </p:nvCxnSpPr>
        <p:spPr>
          <a:xfrm>
            <a:off x="4017456" y="4899572"/>
            <a:ext cx="661592" cy="300607"/>
          </a:xfrm>
          <a:prstGeom prst="straightConnector1">
            <a:avLst/>
          </a:prstGeom>
          <a:ln w="6350">
            <a:solidFill>
              <a:srgbClr val="0066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角丸四角形 62"/>
          <p:cNvSpPr/>
          <p:nvPr/>
        </p:nvSpPr>
        <p:spPr>
          <a:xfrm>
            <a:off x="726827" y="5070072"/>
            <a:ext cx="3579194" cy="529317"/>
          </a:xfrm>
          <a:prstGeom prst="roundRect">
            <a:avLst>
              <a:gd name="adj" fmla="val 19504"/>
            </a:avLst>
          </a:prstGeom>
          <a:solidFill>
            <a:srgbClr val="FFF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4" name="グループ化 63"/>
          <p:cNvGrpSpPr/>
          <p:nvPr/>
        </p:nvGrpSpPr>
        <p:grpSpPr>
          <a:xfrm>
            <a:off x="815460" y="5190714"/>
            <a:ext cx="288032" cy="288032"/>
            <a:chOff x="433067" y="2337106"/>
            <a:chExt cx="288032" cy="288032"/>
          </a:xfrm>
        </p:grpSpPr>
        <p:sp>
          <p:nvSpPr>
            <p:cNvPr id="65" name="円/楕円 64"/>
            <p:cNvSpPr/>
            <p:nvPr/>
          </p:nvSpPr>
          <p:spPr>
            <a:xfrm>
              <a:off x="433067" y="2337106"/>
              <a:ext cx="288032" cy="28803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66" name="グループ化 65"/>
            <p:cNvGrpSpPr/>
            <p:nvPr/>
          </p:nvGrpSpPr>
          <p:grpSpPr>
            <a:xfrm>
              <a:off x="554224" y="2394223"/>
              <a:ext cx="45719" cy="173798"/>
              <a:chOff x="2532149" y="3609975"/>
              <a:chExt cx="125986" cy="478929"/>
            </a:xfrm>
          </p:grpSpPr>
          <p:sp>
            <p:nvSpPr>
              <p:cNvPr id="67" name="円/楕円 66"/>
              <p:cNvSpPr/>
              <p:nvPr/>
            </p:nvSpPr>
            <p:spPr>
              <a:xfrm>
                <a:off x="2532149" y="3962918"/>
                <a:ext cx="125986" cy="125986"/>
              </a:xfrm>
              <a:prstGeom prst="ellipse">
                <a:avLst/>
              </a:prstGeom>
              <a:solidFill>
                <a:srgbClr val="FFF2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8" name="角丸四角形 67"/>
              <p:cNvSpPr/>
              <p:nvPr/>
            </p:nvSpPr>
            <p:spPr>
              <a:xfrm>
                <a:off x="2559138" y="3609975"/>
                <a:ext cx="72008" cy="292894"/>
              </a:xfrm>
              <a:prstGeom prst="roundRect">
                <a:avLst/>
              </a:prstGeom>
              <a:solidFill>
                <a:srgbClr val="FFF2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</p:grpSp>
      <p:sp>
        <p:nvSpPr>
          <p:cNvPr id="69" name="テキスト ボックス 68"/>
          <p:cNvSpPr txBox="1"/>
          <p:nvPr/>
        </p:nvSpPr>
        <p:spPr>
          <a:xfrm>
            <a:off x="1065661" y="5137724"/>
            <a:ext cx="3182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If you have mistakenly tapped “Start with a free account", please tap "Settings" in the bottom menu, then tap "Server 1" and proceed to the following.</a:t>
            </a:r>
            <a:endParaRPr lang="ja-JP" altLang="en-US" sz="8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339947" y="5838452"/>
            <a:ext cx="395265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563" indent="-182563">
              <a:tabLst>
                <a:tab pos="177800" algn="l"/>
              </a:tabLst>
            </a:pP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3.</a:t>
            </a:r>
            <a:r>
              <a:rPr lang="ja-JP" altLang="en-US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On the "Server Settings" screen, enter the following URL and tap "Next".</a:t>
            </a:r>
            <a:endParaRPr lang="ja-JP" altLang="en-US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339946" y="6788050"/>
            <a:ext cx="3918519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563" indent="-182563">
              <a:tabLst>
                <a:tab pos="177800" algn="l"/>
              </a:tabLst>
            </a:pPr>
            <a:r>
              <a:rPr lang="en-US" altLang="ja-JP" sz="10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4. login screen will appear in the app.</a:t>
            </a:r>
            <a:r>
              <a:rPr lang="en-US" altLang="ja-JP" sz="1000" b="1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000" b="1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000" b="1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en-US" altLang="ja-JP" sz="1000" b="1" u="sng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Enter your ID and password</a:t>
            </a:r>
            <a:r>
              <a:rPr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, then tap “login”.</a:t>
            </a:r>
            <a:endParaRPr lang="en-US" altLang="ja-JP" sz="10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332656" y="2764800"/>
            <a:ext cx="3989944" cy="266277"/>
          </a:xfrm>
          <a:prstGeom prst="roundRect">
            <a:avLst>
              <a:gd name="adj" fmla="val 50000"/>
            </a:avLst>
          </a:prstGeom>
          <a:solidFill>
            <a:srgbClr val="F0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513157" y="2817817"/>
            <a:ext cx="3670091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Step.2 Setting up the respon app</a:t>
            </a:r>
            <a:endParaRPr lang="ja-JP" altLang="en-US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1" b="19860"/>
          <a:stretch/>
        </p:blipFill>
        <p:spPr>
          <a:xfrm>
            <a:off x="5034565" y="7435337"/>
            <a:ext cx="1068496" cy="145844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82" name="Text Box 23"/>
          <p:cNvSpPr txBox="1">
            <a:spLocks noChangeArrowheads="1"/>
          </p:cNvSpPr>
          <p:nvPr/>
        </p:nvSpPr>
        <p:spPr bwMode="auto">
          <a:xfrm>
            <a:off x="5085159" y="-3358"/>
            <a:ext cx="1800225" cy="24622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defTabSz="1042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1042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1042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1042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1042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ja-JP" sz="1000" b="1" dirty="0">
                <a:solidFill>
                  <a:srgbClr val="C0C0C0"/>
                </a:solidFill>
              </a:rPr>
              <a:t>ver.20220721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9B914F1-D3C5-4F2F-8B5E-5E1377FF1C49}"/>
              </a:ext>
            </a:extLst>
          </p:cNvPr>
          <p:cNvGrpSpPr/>
          <p:nvPr/>
        </p:nvGrpSpPr>
        <p:grpSpPr>
          <a:xfrm>
            <a:off x="446678" y="9021033"/>
            <a:ext cx="5964645" cy="696307"/>
            <a:chOff x="486438" y="9021033"/>
            <a:chExt cx="5964645" cy="696307"/>
          </a:xfrm>
        </p:grpSpPr>
        <p:sp>
          <p:nvSpPr>
            <p:cNvPr id="81" name="角丸四角形 62">
              <a:extLst>
                <a:ext uri="{FF2B5EF4-FFF2-40B4-BE49-F238E27FC236}">
                  <a16:creationId xmlns:a16="http://schemas.microsoft.com/office/drawing/2014/main" id="{2DDBD8B6-1F55-40D9-9B55-4C5D00F02295}"/>
                </a:ext>
              </a:extLst>
            </p:cNvPr>
            <p:cNvSpPr/>
            <p:nvPr/>
          </p:nvSpPr>
          <p:spPr>
            <a:xfrm>
              <a:off x="486438" y="9021033"/>
              <a:ext cx="5964645" cy="696307"/>
            </a:xfrm>
            <a:prstGeom prst="roundRect">
              <a:avLst>
                <a:gd name="adj" fmla="val 19504"/>
              </a:avLst>
            </a:prstGeom>
            <a:solidFill>
              <a:srgbClr val="FFF2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93" name="グループ化 92">
              <a:extLst>
                <a:ext uri="{FF2B5EF4-FFF2-40B4-BE49-F238E27FC236}">
                  <a16:creationId xmlns:a16="http://schemas.microsoft.com/office/drawing/2014/main" id="{976282F5-63B6-4D1A-985C-BE435FA5E8B0}"/>
                </a:ext>
              </a:extLst>
            </p:cNvPr>
            <p:cNvGrpSpPr/>
            <p:nvPr/>
          </p:nvGrpSpPr>
          <p:grpSpPr>
            <a:xfrm>
              <a:off x="575072" y="9225170"/>
              <a:ext cx="288032" cy="288032"/>
              <a:chOff x="433067" y="2337106"/>
              <a:chExt cx="288032" cy="288032"/>
            </a:xfrm>
          </p:grpSpPr>
          <p:sp>
            <p:nvSpPr>
              <p:cNvPr id="94" name="円/楕円 64">
                <a:extLst>
                  <a:ext uri="{FF2B5EF4-FFF2-40B4-BE49-F238E27FC236}">
                    <a16:creationId xmlns:a16="http://schemas.microsoft.com/office/drawing/2014/main" id="{811D9C0B-7D58-4596-852B-BAC312436AE1}"/>
                  </a:ext>
                </a:extLst>
              </p:cNvPr>
              <p:cNvSpPr/>
              <p:nvPr/>
            </p:nvSpPr>
            <p:spPr>
              <a:xfrm>
                <a:off x="433067" y="2337106"/>
                <a:ext cx="288032" cy="288032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95" name="グループ化 94">
                <a:extLst>
                  <a:ext uri="{FF2B5EF4-FFF2-40B4-BE49-F238E27FC236}">
                    <a16:creationId xmlns:a16="http://schemas.microsoft.com/office/drawing/2014/main" id="{CFCAE10D-9A42-45DA-AF3D-D2CAF3849B5D}"/>
                  </a:ext>
                </a:extLst>
              </p:cNvPr>
              <p:cNvGrpSpPr/>
              <p:nvPr/>
            </p:nvGrpSpPr>
            <p:grpSpPr>
              <a:xfrm>
                <a:off x="554224" y="2394223"/>
                <a:ext cx="45719" cy="173798"/>
                <a:chOff x="2532149" y="3609975"/>
                <a:chExt cx="125986" cy="478929"/>
              </a:xfrm>
            </p:grpSpPr>
            <p:sp>
              <p:nvSpPr>
                <p:cNvPr id="96" name="円/楕円 66">
                  <a:extLst>
                    <a:ext uri="{FF2B5EF4-FFF2-40B4-BE49-F238E27FC236}">
                      <a16:creationId xmlns:a16="http://schemas.microsoft.com/office/drawing/2014/main" id="{C903FFF2-DCD8-4B28-AC3B-939FCA056D80}"/>
                    </a:ext>
                  </a:extLst>
                </p:cNvPr>
                <p:cNvSpPr/>
                <p:nvPr/>
              </p:nvSpPr>
              <p:spPr>
                <a:xfrm>
                  <a:off x="2532149" y="3962918"/>
                  <a:ext cx="125986" cy="125986"/>
                </a:xfrm>
                <a:prstGeom prst="ellipse">
                  <a:avLst/>
                </a:prstGeom>
                <a:solidFill>
                  <a:srgbClr val="FFF2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97" name="角丸四角形 67">
                  <a:extLst>
                    <a:ext uri="{FF2B5EF4-FFF2-40B4-BE49-F238E27FC236}">
                      <a16:creationId xmlns:a16="http://schemas.microsoft.com/office/drawing/2014/main" id="{85027BB5-4755-4385-9352-BABC946E0590}"/>
                    </a:ext>
                  </a:extLst>
                </p:cNvPr>
                <p:cNvSpPr/>
                <p:nvPr/>
              </p:nvSpPr>
              <p:spPr>
                <a:xfrm>
                  <a:off x="2559138" y="3609975"/>
                  <a:ext cx="72008" cy="292894"/>
                </a:xfrm>
                <a:prstGeom prst="roundRect">
                  <a:avLst/>
                </a:prstGeom>
                <a:solidFill>
                  <a:srgbClr val="FFF2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</p:grp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F427B139-CBBA-4CBD-B9F6-4373333B0B9D}"/>
              </a:ext>
            </a:extLst>
          </p:cNvPr>
          <p:cNvSpPr txBox="1"/>
          <p:nvPr/>
        </p:nvSpPr>
        <p:spPr>
          <a:xfrm>
            <a:off x="937914" y="9134381"/>
            <a:ext cx="54315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email address you enter into the app should be one that you can check the email you receive on your smartphone.</a:t>
            </a:r>
          </a:p>
          <a:p>
            <a:r>
              <a:rPr lang="en-US" altLang="ja-JP" sz="900" dirty="0">
                <a:solidFill>
                  <a:srgbClr val="453E3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Please keep the app updated to the latest version.</a:t>
            </a:r>
            <a:endParaRPr lang="ja-JP" altLang="en-US" sz="900" dirty="0">
              <a:solidFill>
                <a:srgbClr val="453E3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0DF53BA4-2877-40EA-8A9A-14BB521C1781}"/>
              </a:ext>
            </a:extLst>
          </p:cNvPr>
          <p:cNvCxnSpPr>
            <a:cxnSpLocks/>
          </p:cNvCxnSpPr>
          <p:nvPr/>
        </p:nvCxnSpPr>
        <p:spPr>
          <a:xfrm>
            <a:off x="0" y="794704"/>
            <a:ext cx="6858000" cy="0"/>
          </a:xfrm>
          <a:prstGeom prst="line">
            <a:avLst/>
          </a:prstGeom>
          <a:ln w="38100">
            <a:solidFill>
              <a:srgbClr val="FACE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05DA24DD-339F-4840-BB4A-AC5AA5EB0A8F}"/>
              </a:ext>
            </a:extLst>
          </p:cNvPr>
          <p:cNvSpPr txBox="1"/>
          <p:nvPr/>
        </p:nvSpPr>
        <p:spPr>
          <a:xfrm>
            <a:off x="1313932" y="6335467"/>
            <a:ext cx="3253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xxx.respon.jp</a:t>
            </a:r>
            <a:endPara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4DD9F64E-D3E8-4038-B70F-6D96326DDC43}"/>
              </a:ext>
            </a:extLst>
          </p:cNvPr>
          <p:cNvSpPr/>
          <p:nvPr/>
        </p:nvSpPr>
        <p:spPr>
          <a:xfrm>
            <a:off x="6073084" y="6503961"/>
            <a:ext cx="3308383" cy="27856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←  　　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</a:t>
            </a:r>
            <a:r>
              <a:rPr kumimoji="1" lang="en-US" altLang="ja-JP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は貴学のものをご記入ください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085184" y="6593563"/>
            <a:ext cx="1241583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700" dirty="0">
                <a:solidFill>
                  <a:srgbClr val="00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xxx.respon.jp</a:t>
            </a:r>
            <a:endParaRPr lang="ja-JP" altLang="en-US" sz="700" dirty="0">
              <a:solidFill>
                <a:srgbClr val="0066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5024840" y="6524930"/>
            <a:ext cx="1403363" cy="248927"/>
          </a:xfrm>
          <a:prstGeom prst="roundRect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37696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2123</TotalTime>
  <Words>932</Words>
  <Application>Microsoft Office PowerPoint</Application>
  <PresentationFormat>A4 210 x 297 mm</PresentationFormat>
  <Paragraphs>69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Office ​​テーマ</vt:lpstr>
      <vt:lpstr>responアプリの準備方法</vt:lpstr>
      <vt:lpstr>respon app set up guide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responアプリの準備方法</dc:title>
  <cp:lastModifiedBy>滝口彰</cp:lastModifiedBy>
  <cp:revision>3</cp:revision>
  <cp:lastPrinted>2018-02-27T04:04:00Z</cp:lastPrinted>
  <dcterms:created xsi:type="dcterms:W3CDTF">2014-12-22T06:21:42Z</dcterms:created>
  <dcterms:modified xsi:type="dcterms:W3CDTF">2022-07-21T03:37:14Z</dcterms:modified>
</cp:coreProperties>
</file>